
<file path=[Content_Types].xml><?xml version="1.0" encoding="utf-8"?>
<Types xmlns="http://schemas.openxmlformats.org/package/2006/content-types">
  <Default ContentType="image/svg+xml" Extension="sv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presentation.main+xml" PartName="/ppt/presentation.xml"/>
  <Override ContentType="application/vnd.openxmlformats-officedocument.presentationml.presProps+xml" PartName="/ppt/presProps1.xml"/>
  <Override ContentType="application/vnd.openxmlformats-officedocument.theme+xml" PartName="/ppt/theme/theme1.xml"/>
  <Override ContentType="application/vnd.openxmlformats-officedocument.presentationml.viewProps+xml" PartName="/ppt/viewProps1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sldIdLst>
    <p:sldId id="256" r:id="rId5"/>
    <p:sldId id="257" r:id="rId6"/>
    <p:sldId id="258" r:id="rId7"/>
    <p:sldId id="259" r:id="rId8"/>
    <p:sldId id="260" r:id="rId9"/>
    <p:sldId id="261" r:id="rId10"/>
  </p:sldIdLst>
  <p:sldSz cy="10287000" cx="18288000"/>
  <p:notesSz cx="6858000" cy="9144000"/>
  <p:defaultTextStyle>
    <a:defPPr lvl="0">
      <a:defRPr lang="en-US"/>
    </a:defPPr>
    <a:lvl1pPr defTabSz="914400" eaLnBrk="1" hangingPunct="1" latinLnBrk="0" lvl="0" marL="0" rtl="0" algn="l">
      <a:defRPr kern="1200" sz="1800">
        <a:solidFill>
          <a:schemeClr val="tx1"/>
        </a:solidFill>
        <a:latin typeface="+mn-lt"/>
        <a:ea typeface="+mn-ea"/>
        <a:cs typeface="+mn-cs"/>
      </a:defRPr>
    </a:lvl1pPr>
    <a:lvl2pPr defTabSz="914400" eaLnBrk="1" hangingPunct="1" latinLnBrk="0" lvl="1" marL="457200" rtl="0" algn="l">
      <a:defRPr kern="1200" sz="1800">
        <a:solidFill>
          <a:schemeClr val="tx1"/>
        </a:solidFill>
        <a:latin typeface="+mn-lt"/>
        <a:ea typeface="+mn-ea"/>
        <a:cs typeface="+mn-cs"/>
      </a:defRPr>
    </a:lvl2pPr>
    <a:lvl3pPr defTabSz="914400" eaLnBrk="1" hangingPunct="1" latinLnBrk="0" lvl="2" marL="914400" rtl="0" algn="l">
      <a:defRPr kern="1200" sz="1800">
        <a:solidFill>
          <a:schemeClr val="tx1"/>
        </a:solidFill>
        <a:latin typeface="+mn-lt"/>
        <a:ea typeface="+mn-ea"/>
        <a:cs typeface="+mn-cs"/>
      </a:defRPr>
    </a:lvl3pPr>
    <a:lvl4pPr defTabSz="914400" eaLnBrk="1" hangingPunct="1" latinLnBrk="0" lvl="3" marL="1371600" rtl="0" algn="l">
      <a:defRPr kern="1200" sz="1800">
        <a:solidFill>
          <a:schemeClr val="tx1"/>
        </a:solidFill>
        <a:latin typeface="+mn-lt"/>
        <a:ea typeface="+mn-ea"/>
        <a:cs typeface="+mn-cs"/>
      </a:defRPr>
    </a:lvl4pPr>
    <a:lvl5pPr defTabSz="914400" eaLnBrk="1" hangingPunct="1" latinLnBrk="0" lvl="4" marL="1828800" rtl="0" algn="l">
      <a:defRPr kern="1200" sz="1800">
        <a:solidFill>
          <a:schemeClr val="tx1"/>
        </a:solidFill>
        <a:latin typeface="+mn-lt"/>
        <a:ea typeface="+mn-ea"/>
        <a:cs typeface="+mn-cs"/>
      </a:defRPr>
    </a:lvl5pPr>
    <a:lvl6pPr defTabSz="914400" eaLnBrk="1" hangingPunct="1" latinLnBrk="0" lvl="5" marL="2286000" rtl="0" algn="l">
      <a:defRPr kern="1200" sz="1800">
        <a:solidFill>
          <a:schemeClr val="tx1"/>
        </a:solidFill>
        <a:latin typeface="+mn-lt"/>
        <a:ea typeface="+mn-ea"/>
        <a:cs typeface="+mn-cs"/>
      </a:defRPr>
    </a:lvl6pPr>
    <a:lvl7pPr defTabSz="914400" eaLnBrk="1" hangingPunct="1" latinLnBrk="0" lvl="6" marL="2743200" rtl="0" algn="l">
      <a:defRPr kern="1200" sz="1800">
        <a:solidFill>
          <a:schemeClr val="tx1"/>
        </a:solidFill>
        <a:latin typeface="+mn-lt"/>
        <a:ea typeface="+mn-ea"/>
        <a:cs typeface="+mn-cs"/>
      </a:defRPr>
    </a:lvl7pPr>
    <a:lvl8pPr defTabSz="914400" eaLnBrk="1" hangingPunct="1" latinLnBrk="0" lvl="7" marL="3200400" rtl="0" algn="l">
      <a:defRPr kern="1200" sz="1800">
        <a:solidFill>
          <a:schemeClr val="tx1"/>
        </a:solidFill>
        <a:latin typeface="+mn-lt"/>
        <a:ea typeface="+mn-ea"/>
        <a:cs typeface="+mn-cs"/>
      </a:defRPr>
    </a:lvl8pPr>
    <a:lvl9pPr defTabSz="914400" eaLnBrk="1" hangingPunct="1" latinLnBrk="0" lvl="8" marL="3657600" rtl="0" algn="l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1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1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viewProps" Target="viewProps1.xml"/><Relationship Id="rId3" Type="http://schemas.openxmlformats.org/officeDocument/2006/relationships/presProps" Target="presProps1.xml"/><Relationship Id="rId4" Type="http://schemas.openxmlformats.org/officeDocument/2006/relationships/slideMaster" Target="slideMasters/slideMaster1.xml"/><Relationship Id="rId10" Type="http://schemas.openxmlformats.org/officeDocument/2006/relationships/slide" Target="slides/slide6.xml"/><Relationship Id="rId9" Type="http://schemas.openxmlformats.org/officeDocument/2006/relationships/slide" Target="slides/slide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7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8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9.png" Type="http://schemas.openxmlformats.org/officeDocument/2006/relationships/image"/><Relationship Id="rId4" Target="../media/image10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png" Type="http://schemas.openxmlformats.org/officeDocument/2006/relationships/image"/><Relationship Id="rId4" Target="../media/image13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0"/>
            <a:ext cx="18288000" cy="10287000"/>
          </a:xfrm>
          <a:prstGeom prst="rect">
            <a:avLst/>
          </a:prstGeom>
          <a:solidFill>
            <a:srgbClr val="191824"/>
          </a:solidFill>
        </p:spPr>
      </p:sp>
      <p:grpSp>
        <p:nvGrpSpPr>
          <p:cNvPr name="Group 3" id="3"/>
          <p:cNvGrpSpPr/>
          <p:nvPr/>
        </p:nvGrpSpPr>
        <p:grpSpPr>
          <a:xfrm rot="0">
            <a:off x="1283440" y="2493718"/>
            <a:ext cx="7464979" cy="4976653"/>
            <a:chOff x="0" y="0"/>
            <a:chExt cx="9953306" cy="6635537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2"/>
            <a:srcRect l="0" t="0" r="0" b="0"/>
            <a:stretch>
              <a:fillRect/>
            </a:stretch>
          </p:blipFill>
          <p:spPr>
            <a:xfrm flipH="false" flipV="false" rot="0">
              <a:off x="3317769" y="0"/>
              <a:ext cx="6635537" cy="6635537"/>
            </a:xfrm>
            <a:prstGeom prst="rect">
              <a:avLst/>
            </a:prstGeom>
          </p:spPr>
        </p:pic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6635537" cy="6635537"/>
            </a:xfrm>
            <a:prstGeom prst="rect">
              <a:avLst/>
            </a:prstGeom>
          </p:spPr>
        </p:pic>
      </p:grpSp>
      <p:sp>
        <p:nvSpPr>
          <p:cNvPr name="TextBox 6" id="6"/>
          <p:cNvSpPr txBox="true"/>
          <p:nvPr/>
        </p:nvSpPr>
        <p:spPr>
          <a:xfrm rot="0">
            <a:off x="11516876" y="6949070"/>
            <a:ext cx="4808715" cy="33288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359"/>
              </a:lnSpc>
            </a:pPr>
            <a:r>
              <a:rPr lang="en-US" sz="3632">
                <a:solidFill>
                  <a:srgbClr val="FFFFFF"/>
                </a:solidFill>
                <a:latin typeface="HK Grotesk Medium"/>
              </a:rPr>
              <a:t>Domain:</a:t>
            </a:r>
          </a:p>
          <a:p>
            <a:pPr algn="just" marL="784258" indent="-392129" lvl="1">
              <a:lnSpc>
                <a:spcPts val="4359"/>
              </a:lnSpc>
              <a:buFont typeface="Arial"/>
              <a:buChar char="•"/>
            </a:pPr>
            <a:r>
              <a:rPr lang="en-US" sz="3632">
                <a:solidFill>
                  <a:srgbClr val="FFFFFF"/>
                </a:solidFill>
                <a:latin typeface="HK Grotesk Medium"/>
              </a:rPr>
              <a:t>OpenCv</a:t>
            </a:r>
          </a:p>
          <a:p>
            <a:pPr algn="just" marL="784258" indent="-392129" lvl="1">
              <a:lnSpc>
                <a:spcPts val="4359"/>
              </a:lnSpc>
              <a:buFont typeface="Arial"/>
              <a:buChar char="•"/>
            </a:pPr>
            <a:r>
              <a:rPr lang="en-US" sz="3632">
                <a:solidFill>
                  <a:srgbClr val="FFFFFF"/>
                </a:solidFill>
                <a:latin typeface="HK Grotesk Medium"/>
              </a:rPr>
              <a:t>Deep Learning</a:t>
            </a:r>
          </a:p>
          <a:p>
            <a:pPr algn="just" marL="784258" indent="-392129" lvl="1">
              <a:lnSpc>
                <a:spcPts val="4359"/>
              </a:lnSpc>
              <a:buFont typeface="Arial"/>
              <a:buChar char="•"/>
            </a:pPr>
            <a:r>
              <a:rPr lang="en-US" sz="3632">
                <a:solidFill>
                  <a:srgbClr val="FFFFFF"/>
                </a:solidFill>
                <a:latin typeface="HK Grotesk Medium"/>
              </a:rPr>
              <a:t>Machine learning</a:t>
            </a:r>
          </a:p>
          <a:p>
            <a:pPr algn="r">
              <a:lnSpc>
                <a:spcPts val="4359"/>
              </a:lnSpc>
            </a:pPr>
          </a:p>
          <a:p>
            <a:pPr algn="r">
              <a:lnSpc>
                <a:spcPts val="4359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6583250" y="3370805"/>
            <a:ext cx="11417719" cy="31174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175"/>
              </a:lnSpc>
            </a:pPr>
            <a:r>
              <a:rPr lang="en-US" sz="5146">
                <a:solidFill>
                  <a:srgbClr val="FFFFFF"/>
                </a:solidFill>
                <a:latin typeface="HK Grotesk Bold"/>
              </a:rPr>
              <a:t>Webcam Wizardry:</a:t>
            </a:r>
            <a:r>
              <a:rPr lang="en-US" sz="5146">
                <a:solidFill>
                  <a:srgbClr val="FFFFFF"/>
                </a:solidFill>
                <a:latin typeface="HK Grotesk Bold"/>
              </a:rPr>
              <a:t> </a:t>
            </a:r>
          </a:p>
          <a:p>
            <a:pPr>
              <a:lnSpc>
                <a:spcPts val="6175"/>
              </a:lnSpc>
            </a:pPr>
            <a:r>
              <a:rPr lang="en-US" sz="5146">
                <a:solidFill>
                  <a:srgbClr val="FFFFFF"/>
                </a:solidFill>
                <a:latin typeface="HK Grotesk Bold"/>
              </a:rPr>
              <a:t>A Virtual Keyboard and Mouse for Frictionless Computing</a:t>
            </a:r>
          </a:p>
          <a:p>
            <a:pPr>
              <a:lnSpc>
                <a:spcPts val="6175"/>
              </a:lnSpc>
            </a:pPr>
          </a:p>
        </p:txBody>
      </p: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194739" y="2493718"/>
            <a:ext cx="5081706" cy="5081686"/>
            <a:chOff x="0" y="0"/>
            <a:chExt cx="6350000" cy="6349975"/>
          </a:xfrm>
        </p:grpSpPr>
        <p:sp>
          <p:nvSpPr>
            <p:cNvPr name="Freeform 9" id="9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/>
              <a:stretch>
                <a:fillRect l="0" r="0" t="0" b="0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14602935" y="802474"/>
            <a:ext cx="2401625" cy="4615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603"/>
              </a:lnSpc>
            </a:pPr>
            <a:r>
              <a:rPr lang="en-US" sz="3002">
                <a:solidFill>
                  <a:srgbClr val="FFFFFF"/>
                </a:solidFill>
                <a:latin typeface="HK Grotesk Medium"/>
              </a:rPr>
              <a:t>GROUP</a:t>
            </a:r>
            <a:r>
              <a:rPr lang="en-US" sz="3002">
                <a:solidFill>
                  <a:srgbClr val="FFFFFF"/>
                </a:solidFill>
                <a:latin typeface="HK Grotesk Medium"/>
              </a:rPr>
              <a:t> - 19A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82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713529" y="565150"/>
            <a:ext cx="9095289" cy="993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99"/>
              </a:lnSpc>
            </a:pPr>
            <a:r>
              <a:rPr lang="en-US" sz="6999">
                <a:solidFill>
                  <a:srgbClr val="FFFFFF"/>
                </a:solidFill>
                <a:latin typeface="HK Grotesk Bold"/>
              </a:rPr>
              <a:t>ABSTRACT</a:t>
            </a: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rcRect l="22848" t="13440" r="22848" b="0"/>
          <a:stretch>
            <a:fillRect/>
          </a:stretch>
        </p:blipFill>
        <p:spPr>
          <a:xfrm flipH="false" flipV="false" rot="5400000">
            <a:off x="926066" y="3344747"/>
            <a:ext cx="4513746" cy="3597506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5543437" y="2251441"/>
            <a:ext cx="12087223" cy="68509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95974" indent="-347987" lvl="1">
              <a:lnSpc>
                <a:spcPts val="3868"/>
              </a:lnSpc>
              <a:buFont typeface="Arial"/>
              <a:buChar char="•"/>
            </a:pPr>
            <a:r>
              <a:rPr lang="en-US" sz="3223">
                <a:solidFill>
                  <a:srgbClr val="FFFFFF"/>
                </a:solidFill>
                <a:latin typeface="HK Grotesk Medium"/>
              </a:rPr>
              <a:t>The aim of this project is to develop a system that uses a webcam to track the movement of a virtual mouse cursor and finger air writing on a computer screen. </a:t>
            </a:r>
          </a:p>
          <a:p>
            <a:pPr marL="695974" indent="-347987" lvl="1">
              <a:lnSpc>
                <a:spcPts val="3868"/>
              </a:lnSpc>
              <a:buFont typeface="Arial"/>
              <a:buChar char="•"/>
            </a:pPr>
            <a:r>
              <a:rPr lang="en-US" sz="3223">
                <a:solidFill>
                  <a:srgbClr val="FFFFFF"/>
                </a:solidFill>
                <a:latin typeface="HK Grotesk Medium"/>
              </a:rPr>
              <a:t>It can be used as an assistive technology for people with limited mobility or disabilities, allowing them to control their computers using hand gestures.</a:t>
            </a:r>
          </a:p>
          <a:p>
            <a:pPr marL="695974" indent="-347987" lvl="1">
              <a:lnSpc>
                <a:spcPts val="3868"/>
              </a:lnSpc>
              <a:buFont typeface="Arial"/>
              <a:buChar char="•"/>
            </a:pPr>
            <a:r>
              <a:rPr lang="en-US" sz="3223">
                <a:solidFill>
                  <a:srgbClr val="FFFFFF"/>
                </a:solidFill>
                <a:latin typeface="HK Grotesk Medium"/>
              </a:rPr>
              <a:t> A virtual mouse cursor is a software-generated cursor that simulates the behaviour of a physical mouse cursor. </a:t>
            </a:r>
          </a:p>
          <a:p>
            <a:pPr marL="695974" indent="-347987" lvl="1">
              <a:lnSpc>
                <a:spcPts val="3868"/>
              </a:lnSpc>
              <a:buFont typeface="Arial"/>
              <a:buChar char="•"/>
            </a:pPr>
            <a:r>
              <a:rPr lang="en-US" sz="3223">
                <a:solidFill>
                  <a:srgbClr val="FFFFFF"/>
                </a:solidFill>
                <a:latin typeface="HK Grotesk Medium"/>
              </a:rPr>
              <a:t>Some of its features include position tracking, click and drag, multi-touch support like zooming or scrolling using two or more fingers . </a:t>
            </a:r>
          </a:p>
          <a:p>
            <a:pPr marL="695974" indent="-347987" lvl="1">
              <a:lnSpc>
                <a:spcPts val="3868"/>
              </a:lnSpc>
              <a:buFont typeface="Arial"/>
              <a:buChar char="•"/>
            </a:pPr>
            <a:r>
              <a:rPr lang="en-US" sz="3223">
                <a:solidFill>
                  <a:srgbClr val="FFFFFF"/>
                </a:solidFill>
                <a:latin typeface="HK Grotesk Medium"/>
              </a:rPr>
              <a:t>The finger air writing method is a way of inputting text, allowing users to write in the air without the need for a physical keyboard. 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rcRect l="23241" t="0" r="4774" b="0"/>
          <a:stretch>
            <a:fillRect/>
          </a:stretch>
        </p:blipFill>
        <p:spPr>
          <a:xfrm flipH="false" flipV="false" rot="0">
            <a:off x="722211" y="2704480"/>
            <a:ext cx="3887777" cy="434233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82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22848" t="13440" r="22848" b="0"/>
          <a:stretch>
            <a:fillRect/>
          </a:stretch>
        </p:blipFill>
        <p:spPr>
          <a:xfrm flipH="false" flipV="false" rot="5400000">
            <a:off x="1023063" y="3906237"/>
            <a:ext cx="5105620" cy="4069237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11539" t="0" r="11539" b="0"/>
          <a:stretch>
            <a:fillRect/>
          </a:stretch>
        </p:blipFill>
        <p:spPr>
          <a:xfrm flipH="false" flipV="false" rot="0">
            <a:off x="1236340" y="3086417"/>
            <a:ext cx="4119002" cy="5088398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6974229" y="1476147"/>
            <a:ext cx="9648218" cy="993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699"/>
              </a:lnSpc>
            </a:pPr>
            <a:r>
              <a:rPr lang="en-US" sz="6999">
                <a:solidFill>
                  <a:srgbClr val="FFFFFF"/>
                </a:solidFill>
                <a:latin typeface="HK Grotesk Bold Bold"/>
              </a:rPr>
              <a:t>EXISTING SYSTEMS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5985595" y="1019175"/>
            <a:ext cx="1273705" cy="3902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000"/>
              </a:lnSpc>
            </a:pPr>
            <a:r>
              <a:rPr lang="en-US" sz="2500">
                <a:solidFill>
                  <a:srgbClr val="191824"/>
                </a:solidFill>
                <a:latin typeface="HK Grotesk Medium"/>
              </a:rPr>
              <a:t>13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747440" y="2778714"/>
            <a:ext cx="10732848" cy="6248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66018" indent="-383009" lvl="1">
              <a:lnSpc>
                <a:spcPts val="4967"/>
              </a:lnSpc>
              <a:buFont typeface="Arial"/>
              <a:buChar char="•"/>
            </a:pPr>
            <a:r>
              <a:rPr lang="en-US" sz="3548">
                <a:solidFill>
                  <a:srgbClr val="FFFFFF"/>
                </a:solidFill>
                <a:latin typeface="HK Grotesk Medium"/>
              </a:rPr>
              <a:t>Virtual air mouse uses webcam to track the hand gestures and move the mouse .</a:t>
            </a:r>
          </a:p>
          <a:p>
            <a:pPr marL="766018" indent="-383009" lvl="1">
              <a:lnSpc>
                <a:spcPts val="4967"/>
              </a:lnSpc>
              <a:buFont typeface="Arial"/>
              <a:buChar char="•"/>
            </a:pPr>
            <a:r>
              <a:rPr lang="en-US" sz="3548">
                <a:solidFill>
                  <a:srgbClr val="FFFFFF"/>
                </a:solidFill>
                <a:latin typeface="HK Grotesk Medium"/>
              </a:rPr>
              <a:t>We can use virtual mouse to perform mouse operations like  drag, select , scroll, delete etc.</a:t>
            </a:r>
          </a:p>
          <a:p>
            <a:pPr marL="766018" indent="-383009" lvl="1">
              <a:lnSpc>
                <a:spcPts val="4967"/>
              </a:lnSpc>
              <a:buFont typeface="Arial"/>
              <a:buChar char="•"/>
            </a:pPr>
            <a:r>
              <a:rPr lang="en-US" sz="3548">
                <a:solidFill>
                  <a:srgbClr val="FFFFFF"/>
                </a:solidFill>
                <a:latin typeface="HK Grotesk Medium"/>
              </a:rPr>
              <a:t>The finger air writing is a way of inputting text, allowing users to write in the air without the need for a physical keyboard.</a:t>
            </a:r>
          </a:p>
          <a:p>
            <a:pPr marL="766018" indent="-383009" lvl="1">
              <a:lnSpc>
                <a:spcPts val="4967"/>
              </a:lnSpc>
              <a:buFont typeface="Arial"/>
              <a:buChar char="•"/>
            </a:pPr>
            <a:r>
              <a:rPr lang="en-US" sz="3548">
                <a:solidFill>
                  <a:srgbClr val="FFFFFF"/>
                </a:solidFill>
                <a:latin typeface="HK Grotesk Medium"/>
              </a:rPr>
              <a:t>The recognition of text accuracy rate falls in between 90%-93%. </a:t>
            </a:r>
          </a:p>
          <a:p>
            <a:pPr>
              <a:lnSpc>
                <a:spcPts val="4967"/>
              </a:lnSpc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82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067939" y="1118235"/>
            <a:ext cx="9095289" cy="993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699"/>
              </a:lnSpc>
            </a:pPr>
            <a:r>
              <a:rPr lang="en-US" sz="6999">
                <a:solidFill>
                  <a:srgbClr val="FFFFFF"/>
                </a:solidFill>
                <a:latin typeface="HK Grotesk Bold Bold"/>
              </a:rPr>
              <a:t>OUR PROPOSAL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7067939" y="2073910"/>
            <a:ext cx="10448122" cy="79974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08891" indent="-354446" lvl="1">
              <a:lnSpc>
                <a:spcPts val="4268"/>
              </a:lnSpc>
              <a:buFont typeface="Arial"/>
              <a:buChar char="•"/>
            </a:pPr>
            <a:r>
              <a:rPr lang="en-US" sz="3283">
                <a:solidFill>
                  <a:srgbClr val="FFFFFF"/>
                </a:solidFill>
                <a:latin typeface="HK Grotesk Medium"/>
              </a:rPr>
              <a:t>Our innovative project leverages the latest in computer vision and gesture recognition technology to bring a new level of interaction to computing.</a:t>
            </a:r>
          </a:p>
          <a:p>
            <a:pPr algn="just" marL="708891" indent="-354446" lvl="1">
              <a:lnSpc>
                <a:spcPts val="4268"/>
              </a:lnSpc>
              <a:buFont typeface="Arial"/>
              <a:buChar char="•"/>
            </a:pPr>
            <a:r>
              <a:rPr lang="en-US" sz="3283">
                <a:solidFill>
                  <a:srgbClr val="FFFFFF"/>
                </a:solidFill>
                <a:latin typeface="HK Grotesk Medium"/>
              </a:rPr>
              <a:t>With our virtual air mouse, users can control their device simply by moving their hand, eliminating the need for a physical mouse. </a:t>
            </a:r>
          </a:p>
          <a:p>
            <a:pPr algn="just" marL="708891" indent="-354446" lvl="1">
              <a:lnSpc>
                <a:spcPts val="4268"/>
              </a:lnSpc>
              <a:buFont typeface="Arial"/>
              <a:buChar char="•"/>
            </a:pPr>
            <a:r>
              <a:rPr lang="en-US" sz="3283">
                <a:solidFill>
                  <a:srgbClr val="FFFFFF"/>
                </a:solidFill>
                <a:latin typeface="HK Grotesk Medium"/>
              </a:rPr>
              <a:t>And also the additional feature is adding virtual air writing, users can write directly on the screen and have their handwriting instantly converted to text.</a:t>
            </a:r>
          </a:p>
          <a:p>
            <a:pPr algn="just" marL="708891" indent="-354446" lvl="1">
              <a:lnSpc>
                <a:spcPts val="4268"/>
              </a:lnSpc>
              <a:buFont typeface="Arial"/>
              <a:buChar char="•"/>
            </a:pPr>
            <a:r>
              <a:rPr lang="en-US" sz="3283">
                <a:solidFill>
                  <a:srgbClr val="FFFFFF"/>
                </a:solidFill>
                <a:latin typeface="HK Grotesk Medium"/>
              </a:rPr>
              <a:t>After converting, the user is prompted with two options either to save the file in .csv, .txt, .doc and text to speech.</a:t>
            </a:r>
          </a:p>
          <a:p>
            <a:pPr algn="just" marL="708891" indent="-354446" lvl="1">
              <a:lnSpc>
                <a:spcPts val="4268"/>
              </a:lnSpc>
              <a:buFont typeface="Arial"/>
              <a:buChar char="•"/>
            </a:pPr>
            <a:r>
              <a:rPr lang="en-US" sz="3283">
                <a:solidFill>
                  <a:srgbClr val="FFFFFF"/>
                </a:solidFill>
                <a:latin typeface="HK Grotesk Medium"/>
              </a:rPr>
              <a:t>This technology promises to revolutionize the way we interact with computers, making it more natural and intuitive.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rcRect l="22848" t="13440" r="22848" b="0"/>
          <a:stretch>
            <a:fillRect/>
          </a:stretch>
        </p:blipFill>
        <p:spPr>
          <a:xfrm flipH="false" flipV="false" rot="5400000">
            <a:off x="1712818" y="3190593"/>
            <a:ext cx="5268592" cy="4199127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rcRect l="11353" t="6117" r="11353" b="0"/>
          <a:stretch>
            <a:fillRect/>
          </a:stretch>
        </p:blipFill>
        <p:spPr>
          <a:xfrm flipH="false" flipV="false" rot="0">
            <a:off x="1579358" y="2112010"/>
            <a:ext cx="4486287" cy="544922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A182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14121833" y="5761123"/>
            <a:ext cx="3531293" cy="3531279"/>
            <a:chOff x="0" y="0"/>
            <a:chExt cx="6350000" cy="6349975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-57763" r="-73291" t="-7763" b="-7763"/>
              </a:stretch>
            </a:blipFill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4235717" y="5875006"/>
            <a:ext cx="3303527" cy="3303513"/>
            <a:chOff x="0" y="0"/>
            <a:chExt cx="6350000" cy="6349975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0" r="0" t="0" b="0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1654045" y="5888013"/>
            <a:ext cx="8558439" cy="10207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314"/>
              </a:lnSpc>
            </a:pPr>
            <a:r>
              <a:rPr lang="en-US" sz="5938">
                <a:solidFill>
                  <a:srgbClr val="FFFFFF"/>
                </a:solidFill>
                <a:latin typeface="HK Grotesk Bold"/>
              </a:rPr>
              <a:t>Hardware  Requirements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654045" y="644619"/>
            <a:ext cx="8055495" cy="10206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8316"/>
              </a:lnSpc>
            </a:pPr>
            <a:r>
              <a:rPr lang="en-US" sz="5940">
                <a:solidFill>
                  <a:srgbClr val="FFFFFF"/>
                </a:solidFill>
                <a:latin typeface="HK Grotesk Bold"/>
              </a:rPr>
              <a:t>Software Requirements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611480" y="7526763"/>
            <a:ext cx="2824162" cy="1123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798829" indent="-399415" lvl="1">
              <a:lnSpc>
                <a:spcPts val="4439"/>
              </a:lnSpc>
              <a:buFont typeface="Arial"/>
              <a:buChar char="•"/>
            </a:pPr>
            <a:r>
              <a:rPr lang="en-US" sz="3699">
                <a:solidFill>
                  <a:srgbClr val="FFFFFF"/>
                </a:solidFill>
                <a:latin typeface="HK Grotesk Medium"/>
              </a:rPr>
              <a:t>WebCam</a:t>
            </a:r>
          </a:p>
          <a:p>
            <a:pPr algn="ctr" marL="798829" indent="-399415" lvl="1">
              <a:lnSpc>
                <a:spcPts val="4439"/>
              </a:lnSpc>
              <a:buFont typeface="Arial"/>
              <a:buChar char="•"/>
            </a:pPr>
            <a:r>
              <a:rPr lang="en-US" sz="3699">
                <a:solidFill>
                  <a:srgbClr val="FFFFFF"/>
                </a:solidFill>
                <a:latin typeface="HK Grotesk Medium"/>
              </a:rPr>
              <a:t>Processor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611480" y="2228139"/>
            <a:ext cx="10193348" cy="31645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902303" indent="-451152" lvl="1">
              <a:lnSpc>
                <a:spcPts val="5015"/>
              </a:lnSpc>
              <a:buFont typeface="Arial"/>
              <a:buChar char="•"/>
            </a:pPr>
            <a:r>
              <a:rPr lang="en-US" sz="4179">
                <a:solidFill>
                  <a:srgbClr val="FFFFFF"/>
                </a:solidFill>
                <a:latin typeface="HK Grotesk Medium"/>
              </a:rPr>
              <a:t>Gesture  Recognition Library</a:t>
            </a:r>
          </a:p>
          <a:p>
            <a:pPr marL="902303" indent="-451152" lvl="1">
              <a:lnSpc>
                <a:spcPts val="5015"/>
              </a:lnSpc>
              <a:buFont typeface="Arial"/>
              <a:buChar char="•"/>
            </a:pPr>
            <a:r>
              <a:rPr lang="en-US" sz="4179">
                <a:solidFill>
                  <a:srgbClr val="FFFFFF"/>
                </a:solidFill>
                <a:latin typeface="HK Grotesk Medium"/>
              </a:rPr>
              <a:t>Computer Vision Libraray like OpenCv</a:t>
            </a:r>
          </a:p>
          <a:p>
            <a:pPr marL="902303" indent="-451152" lvl="1">
              <a:lnSpc>
                <a:spcPts val="5015"/>
              </a:lnSpc>
              <a:buFont typeface="Arial"/>
              <a:buChar char="•"/>
            </a:pPr>
            <a:r>
              <a:rPr lang="en-US" sz="4179">
                <a:solidFill>
                  <a:srgbClr val="FFFFFF"/>
                </a:solidFill>
                <a:latin typeface="HK Grotesk Medium"/>
              </a:rPr>
              <a:t>Text Recognition </a:t>
            </a:r>
          </a:p>
          <a:p>
            <a:pPr marL="902303" indent="-451152" lvl="1">
              <a:lnSpc>
                <a:spcPts val="5015"/>
              </a:lnSpc>
              <a:buFont typeface="Arial"/>
              <a:buChar char="•"/>
            </a:pPr>
            <a:r>
              <a:rPr lang="en-US" sz="4179">
                <a:solidFill>
                  <a:srgbClr val="FFFFFF"/>
                </a:solidFill>
                <a:latin typeface="HK Grotesk Medium"/>
              </a:rPr>
              <a:t>Programming langauges : python, js, html,css.</a:t>
            </a:r>
          </a:p>
        </p:txBody>
      </p: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12262355" y="1867359"/>
            <a:ext cx="3276154" cy="3276141"/>
            <a:chOff x="0" y="0"/>
            <a:chExt cx="6350000" cy="6349975"/>
          </a:xfrm>
        </p:grpSpPr>
        <p:sp>
          <p:nvSpPr>
            <p:cNvPr name="Freeform 11" id="11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-57763" r="-73291" t="-7763" b="-7763"/>
              </a:stretch>
            </a:blipFill>
          </p:spPr>
        </p:sp>
      </p:grpSp>
      <p:grpSp>
        <p:nvGrpSpPr>
          <p:cNvPr name="Group 12" id="12"/>
          <p:cNvGrpSpPr>
            <a:grpSpLocks noChangeAspect="true"/>
          </p:cNvGrpSpPr>
          <p:nvPr/>
        </p:nvGrpSpPr>
        <p:grpSpPr>
          <a:xfrm rot="0">
            <a:off x="12383838" y="1988841"/>
            <a:ext cx="3033188" cy="3033176"/>
            <a:chOff x="0" y="0"/>
            <a:chExt cx="6350000" cy="6349975"/>
          </a:xfrm>
        </p:grpSpPr>
        <p:sp>
          <p:nvSpPr>
            <p:cNvPr name="Freeform 13" id="13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-46894" r="-46894" t="0" b="0"/>
              </a:stretch>
            </a:blipFill>
          </p:spPr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82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2507448" y="795264"/>
            <a:ext cx="4462578" cy="4462578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5553433" y="3083702"/>
            <a:ext cx="7181134" cy="11068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21"/>
              </a:lnSpc>
            </a:pPr>
            <a:r>
              <a:rPr lang="en-US" sz="7655">
                <a:solidFill>
                  <a:srgbClr val="FFFFFF"/>
                </a:solidFill>
                <a:latin typeface="HK Grotesk Bold"/>
              </a:rPr>
              <a:t>THANK YOU..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10800000">
            <a:off x="2812701" y="1028700"/>
            <a:ext cx="3114629" cy="3412442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5985595" y="1019175"/>
            <a:ext cx="1273705" cy="3902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000"/>
              </a:lnSpc>
            </a:pPr>
            <a:r>
              <a:rPr lang="en-US" sz="2500">
                <a:solidFill>
                  <a:srgbClr val="191824"/>
                </a:solidFill>
                <a:latin typeface="HK Grotesk Medium"/>
              </a:rPr>
              <a:t>13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62298" y="6522854"/>
            <a:ext cx="4454716" cy="7470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2"/>
              </a:lnSpc>
              <a:spcBef>
                <a:spcPct val="0"/>
              </a:spcBef>
            </a:pPr>
            <a:r>
              <a:rPr lang="en-US" sz="4902">
                <a:solidFill>
                  <a:srgbClr val="FFFFFF"/>
                </a:solidFill>
                <a:latin typeface="HK Grotesk Medium"/>
              </a:rPr>
              <a:t>Team Members: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7463351"/>
            <a:ext cx="8414296" cy="1152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00"/>
              </a:lnSpc>
              <a:spcBef>
                <a:spcPct val="0"/>
              </a:spcBef>
            </a:pPr>
            <a:r>
              <a:rPr lang="en-US" sz="3750">
                <a:solidFill>
                  <a:srgbClr val="FFFFFF"/>
                </a:solidFill>
                <a:latin typeface="HK Grotesk Medium"/>
              </a:rPr>
              <a:t>V Naga Sai Pavan Kumar (20241A1256) </a:t>
            </a:r>
          </a:p>
          <a:p>
            <a:pPr algn="ctr">
              <a:lnSpc>
                <a:spcPts val="4500"/>
              </a:lnSpc>
              <a:spcBef>
                <a:spcPct val="0"/>
              </a:spcBef>
            </a:pPr>
            <a:r>
              <a:rPr lang="en-US" sz="3750">
                <a:solidFill>
                  <a:srgbClr val="FFFFFF"/>
                </a:solidFill>
                <a:latin typeface="HK Grotesk Medium"/>
              </a:rPr>
              <a:t>Shakhapuram Prashanth (20241A1244)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656886" y="7463351"/>
            <a:ext cx="7229424" cy="1152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500"/>
              </a:lnSpc>
              <a:spcBef>
                <a:spcPct val="0"/>
              </a:spcBef>
            </a:pPr>
            <a:r>
              <a:rPr lang="en-US" sz="3750">
                <a:solidFill>
                  <a:srgbClr val="FFFFFF"/>
                </a:solidFill>
                <a:latin typeface="HK Grotesk Medium"/>
              </a:rPr>
              <a:t> Dr. K Prasanna Lakshmi</a:t>
            </a:r>
          </a:p>
          <a:p>
            <a:pPr>
              <a:lnSpc>
                <a:spcPts val="4500"/>
              </a:lnSpc>
              <a:spcBef>
                <a:spcPct val="0"/>
              </a:spcBef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384944" y="8606351"/>
            <a:ext cx="9587508" cy="581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00"/>
              </a:lnSpc>
              <a:spcBef>
                <a:spcPct val="0"/>
              </a:spcBef>
            </a:pPr>
            <a:r>
              <a:rPr lang="en-US" sz="3750">
                <a:solidFill>
                  <a:srgbClr val="FFFFFF"/>
                </a:solidFill>
                <a:latin typeface="HK Grotesk Medium"/>
              </a:rPr>
              <a:t>Seelam Pavan Kalyan       (20241A1243)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229148" y="8063426"/>
            <a:ext cx="2245221" cy="581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00"/>
              </a:lnSpc>
              <a:spcBef>
                <a:spcPct val="0"/>
              </a:spcBef>
            </a:pPr>
            <a:r>
              <a:rPr lang="en-US" sz="3750">
                <a:solidFill>
                  <a:srgbClr val="FFFFFF"/>
                </a:solidFill>
                <a:latin typeface="HK Grotesk Medium"/>
              </a:rPr>
              <a:t>(Professor)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760958" y="6522854"/>
            <a:ext cx="3922961" cy="742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79"/>
              </a:lnSpc>
              <a:spcBef>
                <a:spcPct val="0"/>
              </a:spcBef>
            </a:pPr>
            <a:r>
              <a:rPr lang="en-US" sz="4899">
                <a:solidFill>
                  <a:srgbClr val="FFFFFF"/>
                </a:solidFill>
                <a:latin typeface="HK Grotesk Medium"/>
              </a:rPr>
              <a:t>Project Guide: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